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Merriweather"/>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erriweather-regular.fntdata"/><Relationship Id="rId21" Type="http://schemas.openxmlformats.org/officeDocument/2006/relationships/font" Target="fonts/Roboto-boldItalic.fntdata"/><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f7a33084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f7a33084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we build our models, we’ll also look at how we can incorporate some common tools in NLP such as word vectors, which capture the meanings of words. [explain picture] Sequences of word vectors are often inputs into neural networks in NLP.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f7a33084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f7a33084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Specifically, we’ll learn how to stack LSTMs together with dropout regularization and word embeddings. It’s okay if you don’t know what any of these things mean right now. If you end up doing this project, you’ll learn all about these things. You’ll eventually design your own custom model and see how it compares to ours and each other’s! You’ll be using a package called Keras, which is a package that real AI researchers use in their own work.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f7a33084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f7a33084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was a quick summary of the disaster relief project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f7a33084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f7a33084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is a field where computers process, understand, and generate language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f7a33084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f7a33084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kind of data includes text messages, tweets, and articles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f7a33084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f7a33084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year, hundreds of natural disasters occur around the world. Some of these happen pretty close to home, such as the California wildfires last year.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f7a33084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f7a33084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Usually during a disaster, an actual human needs to read over every message received and determine whether it’s aid related or not.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f7a33084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f7a33084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see if we can use AI to automate this process.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f7a33084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f7a33084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do this, you’ll use machine learning models. You’ll learn how to implement your own evaluation functions and compare different models against each other.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f7a33084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f7a33084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Specifically, we’ll use scikit-learn’s </a:t>
            </a:r>
            <a:r>
              <a:rPr lang="en"/>
              <a:t>logistic regression model. We’ll tokenize our data and create vectors that represent each message. We’ll then classify each vector as aid-related or not.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f7a33084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f7a33084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also build neural networks for our problem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3"/>
          <p:cNvPicPr preferRelativeResize="0"/>
          <p:nvPr/>
        </p:nvPicPr>
        <p:blipFill>
          <a:blip r:embed="rId3">
            <a:alphaModFix/>
          </a:blip>
          <a:stretch>
            <a:fillRect/>
          </a:stretch>
        </p:blipFill>
        <p:spPr>
          <a:xfrm>
            <a:off x="421325" y="2187400"/>
            <a:ext cx="1438824" cy="1438824"/>
          </a:xfrm>
          <a:prstGeom prst="rect">
            <a:avLst/>
          </a:prstGeom>
          <a:noFill/>
          <a:ln>
            <a:noFill/>
          </a:ln>
        </p:spPr>
      </p:pic>
      <p:sp>
        <p:nvSpPr>
          <p:cNvPr id="65" name="Google Shape;65;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for Disaster Relief</a:t>
            </a:r>
            <a:endParaRPr/>
          </a:p>
        </p:txBody>
      </p:sp>
      <p:sp>
        <p:nvSpPr>
          <p:cNvPr id="66" name="Google Shape;66;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Berkeley AI4ALL </a:t>
            </a:r>
            <a:endParaRPr/>
          </a:p>
        </p:txBody>
      </p:sp>
      <p:pic>
        <p:nvPicPr>
          <p:cNvPr id="67" name="Google Shape;67;p13"/>
          <p:cNvPicPr preferRelativeResize="0"/>
          <p:nvPr/>
        </p:nvPicPr>
        <p:blipFill>
          <a:blip r:embed="rId4">
            <a:alphaModFix/>
          </a:blip>
          <a:stretch>
            <a:fillRect/>
          </a:stretch>
        </p:blipFill>
        <p:spPr>
          <a:xfrm>
            <a:off x="4202450" y="1716875"/>
            <a:ext cx="4284900" cy="2854815"/>
          </a:xfrm>
          <a:prstGeom prst="rect">
            <a:avLst/>
          </a:prstGeom>
          <a:noFill/>
          <a:ln>
            <a:noFill/>
          </a:ln>
        </p:spPr>
      </p:pic>
      <p:sp>
        <p:nvSpPr>
          <p:cNvPr id="68" name="Google Shape;68;p13"/>
          <p:cNvSpPr txBox="1"/>
          <p:nvPr/>
        </p:nvSpPr>
        <p:spPr>
          <a:xfrm>
            <a:off x="6425450" y="4551825"/>
            <a:ext cx="2061900" cy="23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erriweather"/>
                <a:ea typeface="Merriweather"/>
                <a:cs typeface="Merriweather"/>
                <a:sym typeface="Merriweather"/>
              </a:rPr>
              <a:t>Photo Marco Dormino/ The United Nations</a:t>
            </a:r>
            <a:endParaRPr sz="600">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you’ll be doing</a:t>
            </a:r>
            <a:endParaRPr/>
          </a:p>
        </p:txBody>
      </p:sp>
      <p:pic>
        <p:nvPicPr>
          <p:cNvPr id="140" name="Google Shape;140;p22"/>
          <p:cNvPicPr preferRelativeResize="0"/>
          <p:nvPr/>
        </p:nvPicPr>
        <p:blipFill>
          <a:blip r:embed="rId3">
            <a:alphaModFix/>
          </a:blip>
          <a:stretch>
            <a:fillRect/>
          </a:stretch>
        </p:blipFill>
        <p:spPr>
          <a:xfrm>
            <a:off x="1756837" y="1415450"/>
            <a:ext cx="5630325" cy="3418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you’ll be doing</a:t>
            </a:r>
            <a:endParaRPr/>
          </a:p>
        </p:txBody>
      </p:sp>
      <p:pic>
        <p:nvPicPr>
          <p:cNvPr id="146" name="Google Shape;146;p23"/>
          <p:cNvPicPr preferRelativeResize="0"/>
          <p:nvPr/>
        </p:nvPicPr>
        <p:blipFill>
          <a:blip r:embed="rId3">
            <a:alphaModFix/>
          </a:blip>
          <a:stretch>
            <a:fillRect/>
          </a:stretch>
        </p:blipFill>
        <p:spPr>
          <a:xfrm>
            <a:off x="5392563" y="1552650"/>
            <a:ext cx="1887051" cy="547250"/>
          </a:xfrm>
          <a:prstGeom prst="rect">
            <a:avLst/>
          </a:prstGeom>
          <a:noFill/>
          <a:ln>
            <a:noFill/>
          </a:ln>
        </p:spPr>
      </p:pic>
      <p:pic>
        <p:nvPicPr>
          <p:cNvPr id="147" name="Google Shape;147;p23"/>
          <p:cNvPicPr preferRelativeResize="0"/>
          <p:nvPr/>
        </p:nvPicPr>
        <p:blipFill>
          <a:blip r:embed="rId4">
            <a:alphaModFix/>
          </a:blip>
          <a:stretch>
            <a:fillRect/>
          </a:stretch>
        </p:blipFill>
        <p:spPr>
          <a:xfrm>
            <a:off x="683575" y="1987478"/>
            <a:ext cx="3623976" cy="2378797"/>
          </a:xfrm>
          <a:prstGeom prst="rect">
            <a:avLst/>
          </a:prstGeom>
          <a:noFill/>
          <a:ln>
            <a:noFill/>
          </a:ln>
        </p:spPr>
      </p:pic>
      <p:pic>
        <p:nvPicPr>
          <p:cNvPr id="148" name="Google Shape;148;p23"/>
          <p:cNvPicPr preferRelativeResize="0"/>
          <p:nvPr/>
        </p:nvPicPr>
        <p:blipFill>
          <a:blip r:embed="rId5">
            <a:alphaModFix/>
          </a:blip>
          <a:stretch>
            <a:fillRect/>
          </a:stretch>
        </p:blipFill>
        <p:spPr>
          <a:xfrm>
            <a:off x="4990502" y="2330725"/>
            <a:ext cx="2538777" cy="2514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 Natural Language Processing</a:t>
            </a:r>
            <a:endParaRPr/>
          </a:p>
        </p:txBody>
      </p:sp>
      <p:pic>
        <p:nvPicPr>
          <p:cNvPr id="74" name="Google Shape;74;p14"/>
          <p:cNvPicPr preferRelativeResize="0"/>
          <p:nvPr/>
        </p:nvPicPr>
        <p:blipFill rotWithShape="1">
          <a:blip r:embed="rId3">
            <a:alphaModFix/>
          </a:blip>
          <a:srcRect b="0" l="22837" r="9171" t="0"/>
          <a:stretch/>
        </p:blipFill>
        <p:spPr>
          <a:xfrm>
            <a:off x="446200" y="2086100"/>
            <a:ext cx="1961025" cy="2884400"/>
          </a:xfrm>
          <a:prstGeom prst="rect">
            <a:avLst/>
          </a:prstGeom>
          <a:noFill/>
          <a:ln>
            <a:noFill/>
          </a:ln>
        </p:spPr>
      </p:pic>
      <p:pic>
        <p:nvPicPr>
          <p:cNvPr id="75" name="Google Shape;75;p14"/>
          <p:cNvPicPr preferRelativeResize="0"/>
          <p:nvPr/>
        </p:nvPicPr>
        <p:blipFill>
          <a:blip r:embed="rId4">
            <a:alphaModFix/>
          </a:blip>
          <a:stretch>
            <a:fillRect/>
          </a:stretch>
        </p:blipFill>
        <p:spPr>
          <a:xfrm>
            <a:off x="2173950" y="1432400"/>
            <a:ext cx="3323100" cy="1987300"/>
          </a:xfrm>
          <a:prstGeom prst="rect">
            <a:avLst/>
          </a:prstGeom>
          <a:noFill/>
          <a:ln>
            <a:noFill/>
          </a:ln>
        </p:spPr>
      </p:pic>
      <p:pic>
        <p:nvPicPr>
          <p:cNvPr id="76" name="Google Shape;76;p14"/>
          <p:cNvPicPr preferRelativeResize="0"/>
          <p:nvPr/>
        </p:nvPicPr>
        <p:blipFill>
          <a:blip r:embed="rId5">
            <a:alphaModFix/>
          </a:blip>
          <a:stretch>
            <a:fillRect/>
          </a:stretch>
        </p:blipFill>
        <p:spPr>
          <a:xfrm>
            <a:off x="5132300" y="2719050"/>
            <a:ext cx="3601575" cy="2195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 of data is language!</a:t>
            </a:r>
            <a:endParaRPr/>
          </a:p>
        </p:txBody>
      </p:sp>
      <p:pic>
        <p:nvPicPr>
          <p:cNvPr id="82" name="Google Shape;82;p15"/>
          <p:cNvPicPr preferRelativeResize="0"/>
          <p:nvPr/>
        </p:nvPicPr>
        <p:blipFill>
          <a:blip r:embed="rId3">
            <a:alphaModFix/>
          </a:blip>
          <a:stretch>
            <a:fillRect/>
          </a:stretch>
        </p:blipFill>
        <p:spPr>
          <a:xfrm>
            <a:off x="529350" y="1624850"/>
            <a:ext cx="3732850" cy="1545400"/>
          </a:xfrm>
          <a:prstGeom prst="rect">
            <a:avLst/>
          </a:prstGeom>
          <a:noFill/>
          <a:ln>
            <a:noFill/>
          </a:ln>
        </p:spPr>
      </p:pic>
      <p:pic>
        <p:nvPicPr>
          <p:cNvPr id="83" name="Google Shape;83;p15"/>
          <p:cNvPicPr preferRelativeResize="0"/>
          <p:nvPr/>
        </p:nvPicPr>
        <p:blipFill>
          <a:blip r:embed="rId4">
            <a:alphaModFix/>
          </a:blip>
          <a:stretch>
            <a:fillRect/>
          </a:stretch>
        </p:blipFill>
        <p:spPr>
          <a:xfrm>
            <a:off x="3444750" y="3670475"/>
            <a:ext cx="1189775" cy="891861"/>
          </a:xfrm>
          <a:prstGeom prst="rect">
            <a:avLst/>
          </a:prstGeom>
          <a:noFill/>
          <a:ln>
            <a:noFill/>
          </a:ln>
        </p:spPr>
      </p:pic>
      <p:pic>
        <p:nvPicPr>
          <p:cNvPr id="84" name="Google Shape;84;p15"/>
          <p:cNvPicPr preferRelativeResize="0"/>
          <p:nvPr/>
        </p:nvPicPr>
        <p:blipFill>
          <a:blip r:embed="rId5">
            <a:alphaModFix/>
          </a:blip>
          <a:stretch>
            <a:fillRect/>
          </a:stretch>
        </p:blipFill>
        <p:spPr>
          <a:xfrm>
            <a:off x="529349" y="3480422"/>
            <a:ext cx="2966257" cy="1271950"/>
          </a:xfrm>
          <a:prstGeom prst="rect">
            <a:avLst/>
          </a:prstGeom>
          <a:noFill/>
          <a:ln>
            <a:noFill/>
          </a:ln>
        </p:spPr>
      </p:pic>
      <p:pic>
        <p:nvPicPr>
          <p:cNvPr id="85" name="Google Shape;85;p15"/>
          <p:cNvPicPr preferRelativeResize="0"/>
          <p:nvPr/>
        </p:nvPicPr>
        <p:blipFill>
          <a:blip r:embed="rId6">
            <a:alphaModFix/>
          </a:blip>
          <a:stretch>
            <a:fillRect/>
          </a:stretch>
        </p:blipFill>
        <p:spPr>
          <a:xfrm>
            <a:off x="5064175" y="1456775"/>
            <a:ext cx="3392375" cy="3433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pic>
        <p:nvPicPr>
          <p:cNvPr id="91" name="Google Shape;91;p16"/>
          <p:cNvPicPr preferRelativeResize="0"/>
          <p:nvPr/>
        </p:nvPicPr>
        <p:blipFill>
          <a:blip r:embed="rId3">
            <a:alphaModFix/>
          </a:blip>
          <a:stretch>
            <a:fillRect/>
          </a:stretch>
        </p:blipFill>
        <p:spPr>
          <a:xfrm>
            <a:off x="768925" y="1445575"/>
            <a:ext cx="4877374" cy="3545549"/>
          </a:xfrm>
          <a:prstGeom prst="rect">
            <a:avLst/>
          </a:prstGeom>
          <a:noFill/>
          <a:ln>
            <a:noFill/>
          </a:ln>
        </p:spPr>
      </p:pic>
      <p:pic>
        <p:nvPicPr>
          <p:cNvPr id="92" name="Google Shape;92;p16"/>
          <p:cNvPicPr preferRelativeResize="0"/>
          <p:nvPr/>
        </p:nvPicPr>
        <p:blipFill>
          <a:blip r:embed="rId4">
            <a:alphaModFix/>
          </a:blip>
          <a:stretch>
            <a:fillRect/>
          </a:stretch>
        </p:blipFill>
        <p:spPr>
          <a:xfrm>
            <a:off x="5982025" y="1445575"/>
            <a:ext cx="2281525" cy="342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98" name="Google Shape;98;p17"/>
          <p:cNvSpPr txBox="1"/>
          <p:nvPr/>
        </p:nvSpPr>
        <p:spPr>
          <a:xfrm>
            <a:off x="246525" y="1490375"/>
            <a:ext cx="84381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erriweather"/>
                <a:ea typeface="Merriweather"/>
                <a:cs typeface="Merriweather"/>
                <a:sym typeface="Merriweather"/>
              </a:rPr>
              <a:t>Natural disasters require efficient delivery of aid</a:t>
            </a:r>
            <a:endParaRPr sz="1800">
              <a:latin typeface="Merriweather"/>
              <a:ea typeface="Merriweather"/>
              <a:cs typeface="Merriweather"/>
              <a:sym typeface="Merriweather"/>
            </a:endParaRPr>
          </a:p>
        </p:txBody>
      </p:sp>
      <p:sp>
        <p:nvSpPr>
          <p:cNvPr id="99" name="Google Shape;99;p17"/>
          <p:cNvSpPr txBox="1"/>
          <p:nvPr/>
        </p:nvSpPr>
        <p:spPr>
          <a:xfrm>
            <a:off x="1131750" y="3157825"/>
            <a:ext cx="2543700" cy="8067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We are at Gressier we needs assistance right away. ASAP, Come help us.</a:t>
            </a:r>
            <a:endParaRPr>
              <a:solidFill>
                <a:srgbClr val="666666"/>
              </a:solidFill>
              <a:latin typeface="Roboto"/>
              <a:ea typeface="Roboto"/>
              <a:cs typeface="Roboto"/>
              <a:sym typeface="Roboto"/>
            </a:endParaRPr>
          </a:p>
        </p:txBody>
      </p:sp>
      <p:sp>
        <p:nvSpPr>
          <p:cNvPr id="100" name="Google Shape;100;p17"/>
          <p:cNvSpPr txBox="1"/>
          <p:nvPr/>
        </p:nvSpPr>
        <p:spPr>
          <a:xfrm>
            <a:off x="1985100" y="4031850"/>
            <a:ext cx="8370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erriweather"/>
                <a:ea typeface="Merriweather"/>
                <a:cs typeface="Merriweather"/>
                <a:sym typeface="Merriweather"/>
              </a:rPr>
              <a:t>Message</a:t>
            </a:r>
            <a:endParaRPr sz="1200">
              <a:latin typeface="Merriweather"/>
              <a:ea typeface="Merriweather"/>
              <a:cs typeface="Merriweather"/>
              <a:sym typeface="Merriweather"/>
            </a:endParaRPr>
          </a:p>
        </p:txBody>
      </p:sp>
      <p:cxnSp>
        <p:nvCxnSpPr>
          <p:cNvPr id="101" name="Google Shape;101;p17"/>
          <p:cNvCxnSpPr>
            <a:stCxn id="99" idx="3"/>
            <a:endCxn id="102" idx="1"/>
          </p:cNvCxnSpPr>
          <p:nvPr/>
        </p:nvCxnSpPr>
        <p:spPr>
          <a:xfrm>
            <a:off x="3675450" y="3561175"/>
            <a:ext cx="2454000" cy="0"/>
          </a:xfrm>
          <a:prstGeom prst="straightConnector1">
            <a:avLst/>
          </a:prstGeom>
          <a:noFill/>
          <a:ln cap="flat" cmpd="sng" w="38100">
            <a:solidFill>
              <a:schemeClr val="dk2"/>
            </a:solidFill>
            <a:prstDash val="solid"/>
            <a:round/>
            <a:headEnd len="med" w="med" type="none"/>
            <a:tailEnd len="med" w="med" type="triangle"/>
          </a:ln>
        </p:spPr>
      </p:cxnSp>
      <p:sp>
        <p:nvSpPr>
          <p:cNvPr id="102" name="Google Shape;102;p17"/>
          <p:cNvSpPr txBox="1"/>
          <p:nvPr/>
        </p:nvSpPr>
        <p:spPr>
          <a:xfrm>
            <a:off x="6129550" y="3362275"/>
            <a:ext cx="1181100" cy="3978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aid-related</a:t>
            </a:r>
            <a:endParaRPr>
              <a:solidFill>
                <a:srgbClr val="666666"/>
              </a:solidFill>
              <a:latin typeface="Roboto"/>
              <a:ea typeface="Roboto"/>
              <a:cs typeface="Roboto"/>
              <a:sym typeface="Roboto"/>
            </a:endParaRPr>
          </a:p>
        </p:txBody>
      </p:sp>
      <p:pic>
        <p:nvPicPr>
          <p:cNvPr id="103" name="Google Shape;103;p17"/>
          <p:cNvPicPr preferRelativeResize="0"/>
          <p:nvPr/>
        </p:nvPicPr>
        <p:blipFill>
          <a:blip r:embed="rId3">
            <a:alphaModFix/>
          </a:blip>
          <a:stretch>
            <a:fillRect/>
          </a:stretch>
        </p:blipFill>
        <p:spPr>
          <a:xfrm>
            <a:off x="4197625" y="2165025"/>
            <a:ext cx="1181100" cy="118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09" name="Google Shape;109;p18"/>
          <p:cNvSpPr txBox="1"/>
          <p:nvPr/>
        </p:nvSpPr>
        <p:spPr>
          <a:xfrm>
            <a:off x="246525" y="1490375"/>
            <a:ext cx="84381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erriweather"/>
                <a:ea typeface="Merriweather"/>
                <a:cs typeface="Merriweather"/>
                <a:sym typeface="Merriweather"/>
              </a:rPr>
              <a:t>Natural disasters require efficient delivery of aid</a:t>
            </a:r>
            <a:endParaRPr sz="1800">
              <a:latin typeface="Merriweather"/>
              <a:ea typeface="Merriweather"/>
              <a:cs typeface="Merriweather"/>
              <a:sym typeface="Merriweather"/>
            </a:endParaRPr>
          </a:p>
        </p:txBody>
      </p:sp>
      <p:sp>
        <p:nvSpPr>
          <p:cNvPr id="110" name="Google Shape;110;p18"/>
          <p:cNvSpPr txBox="1"/>
          <p:nvPr/>
        </p:nvSpPr>
        <p:spPr>
          <a:xfrm>
            <a:off x="1131750" y="3157825"/>
            <a:ext cx="2543700" cy="8067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We are at Gressier we needs assistance right away. ASAP, Come help us.</a:t>
            </a:r>
            <a:endParaRPr>
              <a:solidFill>
                <a:srgbClr val="666666"/>
              </a:solidFill>
              <a:latin typeface="Roboto"/>
              <a:ea typeface="Roboto"/>
              <a:cs typeface="Roboto"/>
              <a:sym typeface="Roboto"/>
            </a:endParaRPr>
          </a:p>
        </p:txBody>
      </p:sp>
      <p:sp>
        <p:nvSpPr>
          <p:cNvPr id="111" name="Google Shape;111;p18"/>
          <p:cNvSpPr txBox="1"/>
          <p:nvPr/>
        </p:nvSpPr>
        <p:spPr>
          <a:xfrm>
            <a:off x="1985100" y="4031850"/>
            <a:ext cx="8370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erriweather"/>
                <a:ea typeface="Merriweather"/>
                <a:cs typeface="Merriweather"/>
                <a:sym typeface="Merriweather"/>
              </a:rPr>
              <a:t>Message</a:t>
            </a:r>
            <a:endParaRPr sz="1200">
              <a:latin typeface="Merriweather"/>
              <a:ea typeface="Merriweather"/>
              <a:cs typeface="Merriweather"/>
              <a:sym typeface="Merriweather"/>
            </a:endParaRPr>
          </a:p>
        </p:txBody>
      </p:sp>
      <p:cxnSp>
        <p:nvCxnSpPr>
          <p:cNvPr id="112" name="Google Shape;112;p18"/>
          <p:cNvCxnSpPr>
            <a:stCxn id="110" idx="3"/>
            <a:endCxn id="113" idx="1"/>
          </p:cNvCxnSpPr>
          <p:nvPr/>
        </p:nvCxnSpPr>
        <p:spPr>
          <a:xfrm>
            <a:off x="3675450" y="3561175"/>
            <a:ext cx="2454000" cy="0"/>
          </a:xfrm>
          <a:prstGeom prst="straightConnector1">
            <a:avLst/>
          </a:prstGeom>
          <a:noFill/>
          <a:ln cap="flat" cmpd="sng" w="38100">
            <a:solidFill>
              <a:schemeClr val="dk2"/>
            </a:solidFill>
            <a:prstDash val="solid"/>
            <a:round/>
            <a:headEnd len="med" w="med" type="none"/>
            <a:tailEnd len="med" w="med" type="triangle"/>
          </a:ln>
        </p:spPr>
      </p:cxnSp>
      <p:sp>
        <p:nvSpPr>
          <p:cNvPr id="113" name="Google Shape;113;p18"/>
          <p:cNvSpPr txBox="1"/>
          <p:nvPr/>
        </p:nvSpPr>
        <p:spPr>
          <a:xfrm>
            <a:off x="6129550" y="3362275"/>
            <a:ext cx="1181100" cy="3978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aid-related</a:t>
            </a:r>
            <a:endParaRPr>
              <a:solidFill>
                <a:srgbClr val="666666"/>
              </a:solidFill>
              <a:latin typeface="Roboto"/>
              <a:ea typeface="Roboto"/>
              <a:cs typeface="Roboto"/>
              <a:sym typeface="Roboto"/>
            </a:endParaRPr>
          </a:p>
        </p:txBody>
      </p:sp>
      <p:pic>
        <p:nvPicPr>
          <p:cNvPr id="114" name="Google Shape;114;p18"/>
          <p:cNvPicPr preferRelativeResize="0"/>
          <p:nvPr/>
        </p:nvPicPr>
        <p:blipFill>
          <a:blip r:embed="rId3">
            <a:alphaModFix/>
          </a:blip>
          <a:stretch>
            <a:fillRect/>
          </a:stretch>
        </p:blipFill>
        <p:spPr>
          <a:xfrm>
            <a:off x="4130425" y="2161073"/>
            <a:ext cx="1181100" cy="11890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you’ll be doing</a:t>
            </a:r>
            <a:endParaRPr/>
          </a:p>
        </p:txBody>
      </p:sp>
      <p:pic>
        <p:nvPicPr>
          <p:cNvPr id="120" name="Google Shape;120;p19"/>
          <p:cNvPicPr preferRelativeResize="0"/>
          <p:nvPr/>
        </p:nvPicPr>
        <p:blipFill>
          <a:blip r:embed="rId3">
            <a:alphaModFix/>
          </a:blip>
          <a:stretch>
            <a:fillRect/>
          </a:stretch>
        </p:blipFill>
        <p:spPr>
          <a:xfrm>
            <a:off x="2814439" y="1544850"/>
            <a:ext cx="3515175" cy="3065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you’ll be doing</a:t>
            </a:r>
            <a:endParaRPr/>
          </a:p>
        </p:txBody>
      </p:sp>
      <p:pic>
        <p:nvPicPr>
          <p:cNvPr id="126" name="Google Shape;126;p20"/>
          <p:cNvPicPr preferRelativeResize="0"/>
          <p:nvPr/>
        </p:nvPicPr>
        <p:blipFill>
          <a:blip r:embed="rId3">
            <a:alphaModFix/>
          </a:blip>
          <a:stretch>
            <a:fillRect/>
          </a:stretch>
        </p:blipFill>
        <p:spPr>
          <a:xfrm>
            <a:off x="667875" y="1971650"/>
            <a:ext cx="4004974" cy="2672075"/>
          </a:xfrm>
          <a:prstGeom prst="rect">
            <a:avLst/>
          </a:prstGeom>
          <a:noFill/>
          <a:ln>
            <a:noFill/>
          </a:ln>
        </p:spPr>
      </p:pic>
      <p:pic>
        <p:nvPicPr>
          <p:cNvPr id="127" name="Google Shape;127;p20"/>
          <p:cNvPicPr preferRelativeResize="0"/>
          <p:nvPr/>
        </p:nvPicPr>
        <p:blipFill>
          <a:blip r:embed="rId4">
            <a:alphaModFix/>
          </a:blip>
          <a:stretch>
            <a:fillRect/>
          </a:stretch>
        </p:blipFill>
        <p:spPr>
          <a:xfrm>
            <a:off x="5394487" y="3932775"/>
            <a:ext cx="2209800" cy="428625"/>
          </a:xfrm>
          <a:prstGeom prst="rect">
            <a:avLst/>
          </a:prstGeom>
          <a:noFill/>
          <a:ln>
            <a:noFill/>
          </a:ln>
        </p:spPr>
      </p:pic>
      <p:pic>
        <p:nvPicPr>
          <p:cNvPr id="128" name="Google Shape;128;p20"/>
          <p:cNvPicPr preferRelativeResize="0"/>
          <p:nvPr/>
        </p:nvPicPr>
        <p:blipFill>
          <a:blip r:embed="rId5">
            <a:alphaModFix/>
          </a:blip>
          <a:stretch>
            <a:fillRect/>
          </a:stretch>
        </p:blipFill>
        <p:spPr>
          <a:xfrm>
            <a:off x="5199513" y="2062450"/>
            <a:ext cx="2599725" cy="1399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you’ll be doing</a:t>
            </a:r>
            <a:endParaRPr/>
          </a:p>
        </p:txBody>
      </p:sp>
      <p:pic>
        <p:nvPicPr>
          <p:cNvPr id="134" name="Google Shape;134;p21"/>
          <p:cNvPicPr preferRelativeResize="0"/>
          <p:nvPr/>
        </p:nvPicPr>
        <p:blipFill>
          <a:blip r:embed="rId3">
            <a:alphaModFix/>
          </a:blip>
          <a:stretch>
            <a:fillRect/>
          </a:stretch>
        </p:blipFill>
        <p:spPr>
          <a:xfrm>
            <a:off x="2764750" y="1531825"/>
            <a:ext cx="3614550" cy="3156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